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45" r:id="rId1"/>
  </p:sldMasterIdLst>
  <p:notesMasterIdLst>
    <p:notesMasterId r:id="rId8"/>
  </p:notesMasterIdLst>
  <p:sldIdLst>
    <p:sldId id="256" r:id="rId2"/>
    <p:sldId id="257" r:id="rId3"/>
    <p:sldId id="262" r:id="rId4"/>
    <p:sldId id="258" r:id="rId5"/>
    <p:sldId id="259" r:id="rId6"/>
    <p:sldId id="26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Objects="1">
      <p:cViewPr varScale="1">
        <p:scale>
          <a:sx n="139" d="100"/>
          <a:sy n="139" d="100"/>
        </p:scale>
        <p:origin x="-816"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ADCDDD-7357-1D46-8CD0-5EE954321317}" type="datetimeFigureOut">
              <a:rPr lang="en-US" smtClean="0"/>
              <a:pPr/>
              <a:t>11/2/10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170E0D-0C0E-E441-B1A1-FBEFADDB289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170E0D-0C0E-E441-B1A1-FBEFADDB2895}"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GB" smtClean="0"/>
              <a:t>Click to edit Master title style</a:t>
            </a:r>
            <a:endParaRPr kumimoji="0" lang="en-US"/>
          </a:p>
        </p:txBody>
      </p:sp>
      <p:sp>
        <p:nvSpPr>
          <p:cNvPr id="28" name="Date Placeholder 27"/>
          <p:cNvSpPr>
            <a:spLocks noGrp="1"/>
          </p:cNvSpPr>
          <p:nvPr>
            <p:ph type="dt" sz="half" idx="10"/>
          </p:nvPr>
        </p:nvSpPr>
        <p:spPr/>
        <p:txBody>
          <a:bodyPr/>
          <a:lstStyle/>
          <a:p>
            <a:fld id="{255DAE10-85AA-234F-A0B3-DA42A9285F22}" type="datetimeFigureOut">
              <a:rPr lang="en-US" smtClean="0"/>
              <a:pPr/>
              <a:t>11/2/10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pPr algn="r" eaLnBrk="1" latinLnBrk="0" hangingPunct="1"/>
            <a:fld id="{8C592886-E571-45D5-8B56-343DC94F8FA6}" type="slidenum">
              <a:rPr kumimoji="0" lang="en-US" smtClean="0"/>
              <a:pPr algn="r" eaLnBrk="1" latinLnBrk="0" hangingPunct="1"/>
              <a:t>‹#›</a:t>
            </a:fld>
            <a:endParaRPr kumimoji="0" lang="en-US" dirty="0">
              <a:solidFill>
                <a:schemeClr val="tx2">
                  <a:shade val="90000"/>
                </a:schemeClr>
              </a:solidFill>
            </a:endParaRPr>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255DAE10-85AA-234F-A0B3-DA42A9285F22}"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4A287-99EF-A947-AB10-D4D0F7B0839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255DAE10-85AA-234F-A0B3-DA42A9285F22}"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4A287-99EF-A947-AB10-D4D0F7B0839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255DAE10-85AA-234F-A0B3-DA42A9285F22}"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4A287-99EF-A947-AB10-D4D0F7B0839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smtClean="0"/>
              <a:t>Click to edit Master text styles</a:t>
            </a:r>
          </a:p>
        </p:txBody>
      </p:sp>
      <p:sp>
        <p:nvSpPr>
          <p:cNvPr id="4" name="Date Placeholder 3"/>
          <p:cNvSpPr>
            <a:spLocks noGrp="1"/>
          </p:cNvSpPr>
          <p:nvPr>
            <p:ph type="dt" sz="half" idx="10"/>
          </p:nvPr>
        </p:nvSpPr>
        <p:spPr/>
        <p:txBody>
          <a:bodyPr/>
          <a:lstStyle/>
          <a:p>
            <a:fld id="{255DAE10-85AA-234F-A0B3-DA42A9285F22}"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7DC4A287-99EF-A947-AB10-D4D0F7B0839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255DAE10-85AA-234F-A0B3-DA42A9285F22}"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4A287-99EF-A947-AB10-D4D0F7B0839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7" name="Date Placeholder 6"/>
          <p:cNvSpPr>
            <a:spLocks noGrp="1"/>
          </p:cNvSpPr>
          <p:nvPr>
            <p:ph type="dt" sz="half" idx="10"/>
          </p:nvPr>
        </p:nvSpPr>
        <p:spPr/>
        <p:txBody>
          <a:bodyPr/>
          <a:lstStyle/>
          <a:p>
            <a:fld id="{255DAE10-85AA-234F-A0B3-DA42A9285F22}" type="datetimeFigureOut">
              <a:rPr lang="en-US" smtClean="0"/>
              <a:pPr/>
              <a:t>11/2/10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C4A287-99EF-A947-AB10-D4D0F7B0839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Date Placeholder 2"/>
          <p:cNvSpPr>
            <a:spLocks noGrp="1"/>
          </p:cNvSpPr>
          <p:nvPr>
            <p:ph type="dt" sz="half" idx="10"/>
          </p:nvPr>
        </p:nvSpPr>
        <p:spPr/>
        <p:txBody>
          <a:bodyPr/>
          <a:lstStyle/>
          <a:p>
            <a:fld id="{255DAE10-85AA-234F-A0B3-DA42A9285F22}" type="datetimeFigureOut">
              <a:rPr lang="en-US" smtClean="0"/>
              <a:pPr/>
              <a:t>11/2/10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C4A287-99EF-A947-AB10-D4D0F7B0839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5DAE10-85AA-234F-A0B3-DA42A9285F22}" type="datetimeFigureOut">
              <a:rPr lang="en-US" smtClean="0"/>
              <a:pPr/>
              <a:t>11/2/10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C4A287-99EF-A947-AB10-D4D0F7B0839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GB"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GB"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255DAE10-85AA-234F-A0B3-DA42A9285F22}"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4A287-99EF-A947-AB10-D4D0F7B0839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GB"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GB"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GB" smtClean="0"/>
              <a:t>Click to edit Master text styles</a:t>
            </a:r>
          </a:p>
        </p:txBody>
      </p:sp>
      <p:sp>
        <p:nvSpPr>
          <p:cNvPr id="5" name="Date Placeholder 4"/>
          <p:cNvSpPr>
            <a:spLocks noGrp="1"/>
          </p:cNvSpPr>
          <p:nvPr>
            <p:ph type="dt" sz="half" idx="10"/>
          </p:nvPr>
        </p:nvSpPr>
        <p:spPr/>
        <p:txBody>
          <a:bodyPr/>
          <a:lstStyle/>
          <a:p>
            <a:fld id="{255DAE10-85AA-234F-A0B3-DA42A9285F22}"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4A287-99EF-A947-AB10-D4D0F7B0839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55DAE10-85AA-234F-A0B3-DA42A9285F22}" type="datetimeFigureOut">
              <a:rPr lang="en-US" smtClean="0"/>
              <a:pPr/>
              <a:t>11/2/10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DC4A287-99EF-A947-AB10-D4D0F7B0839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Greek_mythology" TargetMode="External"/><Relationship Id="rId3" Type="http://schemas.openxmlformats.org/officeDocument/2006/relationships/hyperlink" Target="http://www.mythweb.com/heroes/heroes.ht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Greek Mythology</a:t>
            </a:r>
            <a:r>
              <a:rPr lang="en-US"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endParaRPr lang="en-US" dirty="0"/>
          </a:p>
        </p:txBody>
      </p:sp>
      <p:sp>
        <p:nvSpPr>
          <p:cNvPr id="3" name="Subtitle 2"/>
          <p:cNvSpPr>
            <a:spLocks noGrp="1"/>
          </p:cNvSpPr>
          <p:nvPr>
            <p:ph type="subTitle" idx="1"/>
          </p:nvPr>
        </p:nvSpPr>
        <p:spPr/>
        <p:txBody>
          <a:bodyPr>
            <a:norm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Celeste and Austin</a:t>
            </a:r>
            <a:endParaRPr lang="en-US"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Lightning Bolt 7"/>
          <p:cNvSpPr/>
          <p:nvPr/>
        </p:nvSpPr>
        <p:spPr>
          <a:xfrm>
            <a:off x="1392470" y="6006467"/>
            <a:ext cx="45719" cy="45719"/>
          </a:xfrm>
          <a:prstGeom prst="lightningBol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2"/>
          <a:stretch>
            <a:fillRect/>
          </a:stretch>
        </p:blipFill>
        <p:spPr>
          <a:xfrm>
            <a:off x="3816350" y="1"/>
            <a:ext cx="1400991" cy="1371600"/>
          </a:xfrm>
          <a:prstGeom prst="rect">
            <a:avLst/>
          </a:prstGeom>
        </p:spPr>
      </p:pic>
      <p:pic>
        <p:nvPicPr>
          <p:cNvPr id="11" name="Picture 10"/>
          <p:cNvPicPr>
            <a:picLocks noChangeAspect="1"/>
          </p:cNvPicPr>
          <p:nvPr/>
        </p:nvPicPr>
        <p:blipFill>
          <a:blip r:embed="rId2"/>
          <a:stretch>
            <a:fillRect/>
          </a:stretch>
        </p:blipFill>
        <p:spPr>
          <a:xfrm>
            <a:off x="3816350" y="5423533"/>
            <a:ext cx="1427275" cy="1397332"/>
          </a:xfrm>
          <a:prstGeom prst="rect">
            <a:avLst/>
          </a:prstGeom>
        </p:spPr>
      </p:pic>
      <p:sp>
        <p:nvSpPr>
          <p:cNvPr id="9" name="Lightning Bolt 8"/>
          <p:cNvSpPr/>
          <p:nvPr/>
        </p:nvSpPr>
        <p:spPr>
          <a:xfrm>
            <a:off x="5829300" y="4519464"/>
            <a:ext cx="990600" cy="1129667"/>
          </a:xfrm>
          <a:prstGeom prst="lightningBol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Lightning Bolt 13"/>
          <p:cNvSpPr/>
          <p:nvPr/>
        </p:nvSpPr>
        <p:spPr>
          <a:xfrm>
            <a:off x="1905000" y="4671864"/>
            <a:ext cx="990600" cy="1129667"/>
          </a:xfrm>
          <a:prstGeom prst="lightningBol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mc:Choice xmlns:mp="http://schemas.microsoft.com/office/mac/powerpoint/2008/main" Requires="mp">
      <mc:AlternateContent>
        <mc:Choice Requires="mp">
          <mp:transition spd="slow">
            <mp:cube dir="d"/>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dir="d"/>
          </p:transition>
        </mc:Fallback>
      </mc:AlternateContent>
    </mc:Choice>
    <mc:Fallback>
      <mc:AlternateContent>
        <mc:Choice Requires="mp">
          <p:transition spd="slow">
            <p:cover dir="d"/>
          </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dir="d"/>
          </p:transition>
        </mc:Fallback>
      </mc:AlternateContent>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Introduction</a:t>
            </a:r>
            <a:endParaRPr lang="en-US" dirty="0"/>
          </a:p>
        </p:txBody>
      </p:sp>
      <p:sp>
        <p:nvSpPr>
          <p:cNvPr id="3" name="Content Placeholder 2"/>
          <p:cNvSpPr>
            <a:spLocks noGrp="1"/>
          </p:cNvSpPr>
          <p:nvPr>
            <p:ph idx="1"/>
          </p:nvPr>
        </p:nvSpPr>
        <p:spPr>
          <a:xfrm>
            <a:off x="457200" y="2286000"/>
            <a:ext cx="2362200" cy="2730500"/>
          </a:xfrm>
        </p:spPr>
        <p:txBody>
          <a:bodyPr>
            <a:normAutofit/>
          </a:bodyPr>
          <a:lstStyle/>
          <a:p>
            <a:pPr algn="ctr">
              <a:buNone/>
            </a:pPr>
            <a:endParaRPr lang="en-US" dirty="0" smtClean="0"/>
          </a:p>
          <a:p>
            <a:pPr>
              <a:buNone/>
            </a:pPr>
            <a:endParaRPr lang="en-US"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a:p>
            <a:pPr>
              <a:buNone/>
            </a:pPr>
            <a:endParaRPr lang="en-US" sz="5143"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pic>
        <p:nvPicPr>
          <p:cNvPr id="4" name="Picture 3"/>
          <p:cNvPicPr>
            <a:picLocks noChangeAspect="1"/>
          </p:cNvPicPr>
          <p:nvPr/>
        </p:nvPicPr>
        <p:blipFill>
          <a:blip r:embed="rId2"/>
          <a:stretch>
            <a:fillRect/>
          </a:stretch>
        </p:blipFill>
        <p:spPr>
          <a:xfrm>
            <a:off x="3352800" y="2433162"/>
            <a:ext cx="2362200" cy="2161162"/>
          </a:xfrm>
          <a:prstGeom prst="rect">
            <a:avLst/>
          </a:prstGeom>
        </p:spPr>
      </p:pic>
      <p:sp>
        <p:nvSpPr>
          <p:cNvPr id="5" name="TextBox 4"/>
          <p:cNvSpPr txBox="1"/>
          <p:nvPr/>
        </p:nvSpPr>
        <p:spPr>
          <a:xfrm>
            <a:off x="457200" y="2286000"/>
            <a:ext cx="2362200" cy="2308324"/>
          </a:xfrm>
          <a:prstGeom prst="rect">
            <a:avLst/>
          </a:prstGeom>
          <a:noFill/>
        </p:spPr>
        <p:txBody>
          <a:bodyPr wrap="square" rtlCol="0">
            <a:spAutoFit/>
          </a:bodyPr>
          <a:lstStyle/>
          <a:p>
            <a:r>
              <a:rPr lang="en-US" sz="3600" b="1" spc="200" dirty="0" smtClean="0">
                <a:ln w="29210">
                  <a:solidFill>
                    <a:schemeClr val="accent3">
                      <a:tint val="10000"/>
                    </a:schemeClr>
                  </a:solidFill>
                </a:ln>
                <a:solidFill>
                  <a:srgbClr val="543466"/>
                </a:solidFill>
                <a:effectLst>
                  <a:innerShdw blurRad="50800" dist="50800" dir="8100000">
                    <a:srgbClr val="7D7D7D">
                      <a:alpha val="73000"/>
                    </a:srgbClr>
                  </a:innerShdw>
                </a:effectLst>
              </a:rPr>
              <a:t>Poseidon is the god of the seas</a:t>
            </a:r>
            <a:endParaRPr lang="en-US" sz="3600" dirty="0">
              <a:solidFill>
                <a:srgbClr val="543466"/>
              </a:solidFill>
            </a:endParaRPr>
          </a:p>
        </p:txBody>
      </p:sp>
      <p:sp>
        <p:nvSpPr>
          <p:cNvPr id="6" name="TextBox 5"/>
          <p:cNvSpPr txBox="1"/>
          <p:nvPr/>
        </p:nvSpPr>
        <p:spPr>
          <a:xfrm>
            <a:off x="0" y="5016500"/>
            <a:ext cx="9144000" cy="1569660"/>
          </a:xfrm>
          <a:prstGeom prst="rect">
            <a:avLst/>
          </a:prstGeom>
          <a:noFill/>
        </p:spPr>
        <p:txBody>
          <a:bodyPr wrap="square" rtlCol="0">
            <a:spAutoFit/>
          </a:bodyPr>
          <a:lstStyle/>
          <a:p>
            <a:r>
              <a:rPr lang="en-US" sz="3200" dirty="0" smtClean="0">
                <a:solidFill>
                  <a:srgbClr val="543466"/>
                </a:solidFill>
              </a:rPr>
              <a:t>This symbol is called the Trinity. It represents the three main gods – Zeus, Poseidon, and Hades. All three of them are brothers.</a:t>
            </a:r>
            <a:endParaRPr lang="en-US" sz="3200" dirty="0">
              <a:solidFill>
                <a:srgbClr val="543466"/>
              </a:solidFill>
            </a:endParaRPr>
          </a:p>
        </p:txBody>
      </p:sp>
      <p:sp>
        <p:nvSpPr>
          <p:cNvPr id="7" name="TextBox 6"/>
          <p:cNvSpPr txBox="1"/>
          <p:nvPr/>
        </p:nvSpPr>
        <p:spPr>
          <a:xfrm>
            <a:off x="6489700" y="2286000"/>
            <a:ext cx="2654300" cy="2308324"/>
          </a:xfrm>
          <a:prstGeom prst="rect">
            <a:avLst/>
          </a:prstGeom>
          <a:noFill/>
        </p:spPr>
        <p:txBody>
          <a:bodyPr wrap="square" rtlCol="0">
            <a:spAutoFit/>
          </a:bodyPr>
          <a:lstStyle/>
          <a:p>
            <a:r>
              <a:rPr lang="en-US" sz="3600" b="1" dirty="0" smtClean="0">
                <a:ln w="17780" cmpd="sng">
                  <a:solidFill>
                    <a:srgbClr val="FFFFFF"/>
                  </a:solidFill>
                  <a:prstDash val="solid"/>
                  <a:miter lim="800000"/>
                </a:ln>
                <a:solidFill>
                  <a:srgbClr val="543466"/>
                </a:solidFill>
                <a:effectLst>
                  <a:outerShdw blurRad="50800" algn="tl" rotWithShape="0">
                    <a:srgbClr val="000000"/>
                  </a:outerShdw>
                </a:effectLst>
              </a:rPr>
              <a:t>Hades is the god of the under world</a:t>
            </a:r>
            <a:endParaRPr lang="en-US" sz="3600" dirty="0">
              <a:solidFill>
                <a:srgbClr val="543466"/>
              </a:solidFill>
            </a:endParaRPr>
          </a:p>
        </p:txBody>
      </p:sp>
      <p:sp>
        <p:nvSpPr>
          <p:cNvPr id="8" name="TextBox 7"/>
          <p:cNvSpPr txBox="1"/>
          <p:nvPr/>
        </p:nvSpPr>
        <p:spPr>
          <a:xfrm>
            <a:off x="1143000" y="1417638"/>
            <a:ext cx="8001000" cy="646331"/>
          </a:xfrm>
          <a:prstGeom prst="rect">
            <a:avLst/>
          </a:prstGeom>
          <a:noFill/>
        </p:spPr>
        <p:txBody>
          <a:bodyPr wrap="square" rtlCol="0">
            <a:spAutoFit/>
          </a:bodyPr>
          <a:lstStyle/>
          <a:p>
            <a:r>
              <a:rPr lang="en-US" sz="3600" b="1" spc="300" dirty="0" smtClean="0">
                <a:ln w="11430" cmpd="sng">
                  <a:solidFill>
                    <a:schemeClr val="accent1">
                      <a:tint val="10000"/>
                    </a:schemeClr>
                  </a:solidFill>
                  <a:prstDash val="solid"/>
                  <a:miter lim="800000"/>
                </a:ln>
                <a:solidFill>
                  <a:srgbClr val="FFFF00"/>
                </a:solidFill>
                <a:effectLst>
                  <a:glow rad="45500">
                    <a:schemeClr val="accent1">
                      <a:satMod val="220000"/>
                      <a:alpha val="35000"/>
                    </a:schemeClr>
                  </a:glow>
                </a:effectLst>
              </a:rPr>
              <a:t>Zeus is the god of the skies</a:t>
            </a:r>
            <a:endParaRPr lang="en-US" sz="3600" dirty="0">
              <a:solidFill>
                <a:srgbClr val="FFFF00"/>
              </a:solidFill>
            </a:endParaRPr>
          </a:p>
        </p:txBody>
      </p:sp>
    </p:spTree>
  </p:cSld>
  <p:clrMapOvr>
    <a:masterClrMapping/>
  </p:clrMapOvr>
  <mc:AlternateContent>
    <mc:Choice xmlns:mp="http://schemas.microsoft.com/office/mac/powerpoint/2008/main" Requires="mp">
      <mc:AlternateContent>
        <mc:Choice Requires="mp">
          <mp:transition spd="slow">
            <mp:cube/>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p:transition>
        </mc:Fallback>
      </mc:AlternateContent>
    </mc:Choice>
    <mc:Fallback>
      <mc:AlternateContent>
        <mc:Choice Requires="mp">
          <p:transition spd="slow">
            <p:cover/>
          </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p:transition>
        </mc:Fallback>
      </mc:AlternateContent>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Facts about Greek Mythology</a:t>
            </a:r>
            <a:endParaRPr lang="en-US" dirty="0"/>
          </a:p>
        </p:txBody>
      </p:sp>
      <p:sp>
        <p:nvSpPr>
          <p:cNvPr id="3" name="Content Placeholder 2"/>
          <p:cNvSpPr>
            <a:spLocks noGrp="1"/>
          </p:cNvSpPr>
          <p:nvPr>
            <p:ph idx="1"/>
          </p:nvPr>
        </p:nvSpPr>
        <p:spPr>
          <a:xfrm>
            <a:off x="0" y="838200"/>
            <a:ext cx="9144000" cy="6019800"/>
          </a:xfrm>
        </p:spPr>
        <p:txBody>
          <a:bodyPr/>
          <a:lstStyle/>
          <a:p>
            <a:pPr>
              <a:buNone/>
            </a:pPr>
            <a:r>
              <a:rPr lang="en-US" dirty="0" smtClean="0">
                <a:solidFill>
                  <a:srgbClr val="FFFF00"/>
                </a:solidFill>
              </a:rPr>
              <a:t>		</a:t>
            </a:r>
            <a:r>
              <a:rPr lang="en-US" sz="2400" dirty="0" smtClean="0">
                <a:solidFill>
                  <a:srgbClr val="543466"/>
                </a:solidFill>
              </a:rPr>
              <a:t>Zeus’s Greek name is Jupiter. Poseidon’s Greek name is Neptune. Hades Greek name is Pluto. Zeus is also known as the god of Mercy. He is to help the weak and punish the evil. Some people believe that when you see lightning, it was the angry Zeus. Zeus’s weapon for power is the lightning bolt. People believe that tidal waves are caused by Poseidon’s madness. Poseidon’s weapon for power is the trident. Hades is also known as the god of wealth because of the precious metals in the underworld. People believe that earthquakes are called by the mad Hades. His weapon for power is the Helmet   of invisibility.</a:t>
            </a:r>
          </a:p>
        </p:txBody>
      </p:sp>
      <p:pic>
        <p:nvPicPr>
          <p:cNvPr id="5" name="Picture 4"/>
          <p:cNvPicPr>
            <a:picLocks noChangeAspect="1"/>
          </p:cNvPicPr>
          <p:nvPr/>
        </p:nvPicPr>
        <p:blipFill>
          <a:blip r:embed="rId2"/>
          <a:stretch>
            <a:fillRect/>
          </a:stretch>
        </p:blipFill>
        <p:spPr>
          <a:xfrm>
            <a:off x="5867400" y="4972050"/>
            <a:ext cx="2514600" cy="1885950"/>
          </a:xfrm>
          <a:prstGeom prst="rect">
            <a:avLst/>
          </a:prstGeom>
        </p:spPr>
      </p:pic>
    </p:spTree>
  </p:cSld>
  <p:clrMapOvr>
    <a:masterClrMapping/>
  </p:clrMapOvr>
  <mc:AlternateContent>
    <mc:Choice xmlns:mp="http://schemas.microsoft.com/office/mac/powerpoint/2008/main" Requires="mp">
      <mc:AlternateContent>
        <mc:Choice Requires="mp">
          <mp:transition spd="slow">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dir="r"/>
          </p:transition>
        </mc:Fallback>
      </mc:AlternateContent>
    </mc:Choice>
    <mc:Fallback>
      <mc:AlternateContent>
        <mc:Choice Requires="mp">
          <p:transition spd="slow">
            <p:cover dir="r"/>
          </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dir="r"/>
          </p:transition>
        </mc:Fallback>
      </mc:AlternateContent>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Theories about Greek Mythology</a:t>
            </a:r>
            <a:endParaRPr lang="en-US" dirty="0"/>
          </a:p>
        </p:txBody>
      </p:sp>
      <p:sp>
        <p:nvSpPr>
          <p:cNvPr id="3" name="Content Placeholder 2"/>
          <p:cNvSpPr>
            <a:spLocks noGrp="1"/>
          </p:cNvSpPr>
          <p:nvPr>
            <p:ph idx="1"/>
          </p:nvPr>
        </p:nvSpPr>
        <p:spPr>
          <a:xfrm>
            <a:off x="0" y="2095500"/>
            <a:ext cx="9144000" cy="6019800"/>
          </a:xfrm>
        </p:spPr>
        <p:txBody>
          <a:bodyPr>
            <a:normAutofit/>
          </a:bodyPr>
          <a:lstStyle/>
          <a:p>
            <a:pPr>
              <a:buNone/>
            </a:pPr>
            <a:r>
              <a:rPr lang="en-US" sz="2118" dirty="0" smtClean="0">
                <a:solidFill>
                  <a:schemeClr val="accent6">
                    <a:lumMod val="50000"/>
                  </a:schemeClr>
                </a:solidFill>
              </a:rPr>
              <a:t>	</a:t>
            </a:r>
            <a:r>
              <a:rPr lang="en-US" sz="1600" dirty="0" smtClean="0">
                <a:solidFill>
                  <a:schemeClr val="accent6">
                    <a:lumMod val="50000"/>
                  </a:schemeClr>
                </a:solidFill>
              </a:rPr>
              <a:t>	Gaea and Uranus were two creatures that had escaped from a massive, dark, and chaotic object called Chaos. Together they had formed 12 titans. The titans created monsters which were the Cyclops and a 100 handed, 50 headed monster. Two of the 12 titans were Rhea and Cronus They hated the titans and locked them away in the underworld. Uranus’s spirit came upon him. He told Cronus that since he overthrew him, that one of his kids would overthrow him. When the first five children were born, Cronus ate them whole because he did not want to get overthrown. When the sixth child was born, Rhea decided to keep the last kid. She hid him safely with Gaea. Instead of eating his sixth child, Cronus got tricked into eating a stone wrapped in a baby's blanket. Their sixth child was named Zeus and when he heard about Cronus swallowing his brother’s and sisters, he and Gaea made a potion. It was made up of mustard and wine to make Cronus throw up the five children he had swallowed. Cronus grew more and more angry everyday. Then finally, he decided to try and kill Zeus and his family. When the children grew up, they and the mighty Zeus decided to fight the titans and the evil Cronus. When the day came, both teams charged at one another. The titans decided to go  on Zeus’s side because Zeus freed the titans from the underworld. With Zeus, the titans, and his family, they were able to defeat the evil Cronus and when they did, they put him in Tartarus the deepest most darkest place in the underworld. That was the end of Cronus.</a:t>
            </a: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smtClean="0">
              <a:solidFill>
                <a:schemeClr val="accent6">
                  <a:lumMod val="50000"/>
                </a:schemeClr>
              </a:solidFill>
            </a:endParaRPr>
          </a:p>
          <a:p>
            <a:pPr>
              <a:buNone/>
            </a:pPr>
            <a:endParaRPr lang="en-US" sz="8800" dirty="0">
              <a:solidFill>
                <a:schemeClr val="accent6">
                  <a:lumMod val="50000"/>
                </a:schemeClr>
              </a:solidFill>
            </a:endParaRPr>
          </a:p>
        </p:txBody>
      </p:sp>
      <p:pic>
        <p:nvPicPr>
          <p:cNvPr id="4" name="Picture 3"/>
          <p:cNvPicPr>
            <a:picLocks noChangeAspect="1"/>
          </p:cNvPicPr>
          <p:nvPr/>
        </p:nvPicPr>
        <p:blipFill>
          <a:blip r:embed="rId2"/>
          <a:stretch>
            <a:fillRect/>
          </a:stretch>
        </p:blipFill>
        <p:spPr>
          <a:xfrm>
            <a:off x="3733800" y="762000"/>
            <a:ext cx="1258378" cy="1333500"/>
          </a:xfrm>
          <a:prstGeom prst="rect">
            <a:avLst/>
          </a:prstGeom>
        </p:spPr>
      </p:pic>
    </p:spTree>
  </p:cSld>
  <p:clrMapOvr>
    <a:masterClrMapping/>
  </p:clrMapOvr>
  <mc:AlternateContent>
    <mc:Choice xmlns:mp="http://schemas.microsoft.com/office/mac/powerpoint/2008/main" Requires="mp">
      <mc:AlternateContent>
        <mc:Choice Requires="mp">
          <mp:transition spd="slow">
            <mp:cube dir="u"/>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dir="u"/>
          </p:transition>
        </mc:Fallback>
      </mc:AlternateContent>
    </mc:Choice>
    <mc:Fallback>
      <mc:AlternateContent>
        <mc:Choice Requires="mp">
          <p:transition spd="slow">
            <p:cover dir="u"/>
          </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dir="u"/>
          </p:transition>
        </mc:Fallback>
      </mc:AlternateContent>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Team Conclusion</a:t>
            </a:r>
            <a:endParaRPr lang="en-US"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Content Placeholder 2"/>
          <p:cNvSpPr>
            <a:spLocks noGrp="1"/>
          </p:cNvSpPr>
          <p:nvPr>
            <p:ph idx="1"/>
          </p:nvPr>
        </p:nvSpPr>
        <p:spPr/>
        <p:txBody>
          <a:bodyPr>
            <a:noAutofit/>
          </a:bodyPr>
          <a:lstStyle/>
          <a:p>
            <a:r>
              <a:rPr lang="en-US" dirty="0" smtClean="0">
                <a:solidFill>
                  <a:srgbClr val="543466"/>
                </a:solidFill>
              </a:rPr>
              <a:t>Austin and I believe the Greek gods are real because of the earthquakes, thunder storms, and tidal waves caused by the Greek gods. Nobody for sure knows if the Greek gods are real or if they’re just a myth. Most people believe that the Gods control the earth.</a:t>
            </a:r>
            <a:endParaRPr lang="en-US" dirty="0">
              <a:solidFill>
                <a:srgbClr val="543466"/>
              </a:solidFill>
            </a:endParaRPr>
          </a:p>
        </p:txBody>
      </p:sp>
      <p:pic>
        <p:nvPicPr>
          <p:cNvPr id="4" name="Picture 3"/>
          <p:cNvPicPr>
            <a:picLocks noChangeAspect="1"/>
          </p:cNvPicPr>
          <p:nvPr/>
        </p:nvPicPr>
        <p:blipFill>
          <a:blip r:embed="rId3"/>
          <a:stretch>
            <a:fillRect/>
          </a:stretch>
        </p:blipFill>
        <p:spPr>
          <a:xfrm>
            <a:off x="5029200" y="4495800"/>
            <a:ext cx="1392299" cy="2120092"/>
          </a:xfrm>
          <a:prstGeom prst="rect">
            <a:avLst/>
          </a:prstGeom>
        </p:spPr>
      </p:pic>
    </p:spTree>
  </p:cSld>
  <p:clrMapOvr>
    <a:masterClrMapping/>
  </p:clrMapOvr>
  <mc:AlternateContent>
    <mc:Choice xmlns:mp="http://schemas.microsoft.com/office/mac/powerpoint/2008/main" Requires="mp">
      <mc:AlternateContent>
        <mc:Choice Requires="mp">
          <mp:transition spd="slow">
            <mp:cube dir="d"/>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dir="d"/>
          </p:transition>
        </mc:Fallback>
      </mc:AlternateContent>
    </mc:Choice>
    <mc:Fallback>
      <mc:AlternateContent>
        <mc:Choice Requires="mp">
          <p:transition spd="slow">
            <p:cover dir="d"/>
          </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dir="d"/>
          </p:transition>
        </mc:Fallback>
      </mc:AlternateContent>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Bibliography</a:t>
            </a:r>
            <a:endParaRPr lang="en-US" dirty="0"/>
          </a:p>
        </p:txBody>
      </p:sp>
      <p:sp>
        <p:nvSpPr>
          <p:cNvPr id="3" name="Content Placeholder 2"/>
          <p:cNvSpPr>
            <a:spLocks noGrp="1"/>
          </p:cNvSpPr>
          <p:nvPr>
            <p:ph idx="1"/>
          </p:nvPr>
        </p:nvSpPr>
        <p:spPr/>
        <p:txBody>
          <a:bodyPr/>
          <a:lstStyle/>
          <a:p>
            <a:r>
              <a:rPr lang="en-US" dirty="0" smtClean="0">
                <a:solidFill>
                  <a:srgbClr val="543466"/>
                </a:solidFill>
              </a:rPr>
              <a:t>For more information about Greek mythology, visit these websites; </a:t>
            </a:r>
          </a:p>
          <a:p>
            <a:r>
              <a:rPr lang="en-US" dirty="0" smtClean="0">
                <a:solidFill>
                  <a:schemeClr val="accent6">
                    <a:lumMod val="50000"/>
                  </a:schemeClr>
                </a:solidFill>
                <a:hlinkClick r:id="rId2"/>
              </a:rPr>
              <a:t>http://en.wikipedia.org/wiki/Greek_mythology</a:t>
            </a:r>
            <a:endParaRPr lang="en-US" dirty="0" smtClean="0">
              <a:solidFill>
                <a:schemeClr val="accent6">
                  <a:lumMod val="50000"/>
                </a:schemeClr>
              </a:solidFill>
            </a:endParaRPr>
          </a:p>
          <a:p>
            <a:r>
              <a:rPr lang="en-US" dirty="0" smtClean="0">
                <a:solidFill>
                  <a:srgbClr val="543466"/>
                </a:solidFill>
                <a:hlinkClick r:id="rId3"/>
              </a:rPr>
              <a:t>www.mythweb.com/heroes/heroes.htm</a:t>
            </a:r>
            <a:r>
              <a:rPr lang="en-US" dirty="0" smtClean="0">
                <a:solidFill>
                  <a:srgbClr val="543466"/>
                </a:solidFill>
              </a:rPr>
              <a:t> </a:t>
            </a:r>
            <a:endParaRPr lang="en-US" dirty="0">
              <a:solidFill>
                <a:srgbClr val="543466"/>
              </a:solidFill>
            </a:endParaRPr>
          </a:p>
        </p:txBody>
      </p:sp>
      <p:sp>
        <p:nvSpPr>
          <p:cNvPr id="4" name="Lightning Bolt 3"/>
          <p:cNvSpPr/>
          <p:nvPr/>
        </p:nvSpPr>
        <p:spPr>
          <a:xfrm>
            <a:off x="5715000" y="4649774"/>
            <a:ext cx="2501323" cy="1659585"/>
          </a:xfrm>
          <a:prstGeom prst="lightningBolt">
            <a:avLst/>
          </a:prstGeom>
          <a:ln/>
        </p:spPr>
        <p:style>
          <a:lnRef idx="1">
            <a:schemeClr val="accent1"/>
          </a:lnRef>
          <a:fillRef idx="3">
            <a:schemeClr val="accent1"/>
          </a:fillRef>
          <a:effectRef idx="2">
            <a:schemeClr val="accent1"/>
          </a:effectRef>
          <a:fontRef idx="minor">
            <a:schemeClr val="lt1"/>
          </a:fontRef>
        </p:style>
      </p:sp>
      <p:sp>
        <p:nvSpPr>
          <p:cNvPr id="5" name="Lightning Bolt 4"/>
          <p:cNvSpPr/>
          <p:nvPr/>
        </p:nvSpPr>
        <p:spPr>
          <a:xfrm>
            <a:off x="1066800" y="274638"/>
            <a:ext cx="914400" cy="914400"/>
          </a:xfrm>
          <a:prstGeom prst="lightningBol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mc:Choice xmlns:mp="http://schemas.microsoft.com/office/mac/powerpoint/2008/main" Requires="mp">
      <mc:AlternateContent>
        <mc:Choice Requires="mp">
          <mp:transition spd="slow">
            <mp:cube/>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p:transition>
        </mc:Fallback>
      </mc:AlternateContent>
    </mc:Choice>
    <mc:Fallback>
      <mc:AlternateContent>
        <mc:Choice Requires="mp">
          <p:transition spd="slow">
            <p:cover/>
          </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p:cover/>
          </p:transition>
        </mc:Fallback>
      </mc:AlternateContent>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Apex.thmx</Template>
  <TotalTime>236</TotalTime>
  <Words>586</Words>
  <Application>Microsoft Macintosh PowerPoint</Application>
  <PresentationFormat>On-screen Show (4:3)</PresentationFormat>
  <Paragraphs>44</Paragraphs>
  <Slides>6</Slides>
  <Notes>1</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Apex</vt:lpstr>
      <vt:lpstr>Greek Mythology </vt:lpstr>
      <vt:lpstr>Introduction</vt:lpstr>
      <vt:lpstr>Facts about Greek Mythology</vt:lpstr>
      <vt:lpstr>Theories about Greek Mythology</vt:lpstr>
      <vt:lpstr>Team Conclusion</vt:lpstr>
      <vt:lpstr>Bibliography</vt:lpstr>
    </vt:vector>
  </TitlesOfParts>
  <Company>Denver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Greek Mythology </dc:title>
  <dc:creator>Morey Middle School</dc:creator>
  <cp:lastModifiedBy>Morey Middle School</cp:lastModifiedBy>
  <cp:revision>13</cp:revision>
  <dcterms:created xsi:type="dcterms:W3CDTF">2010-11-02T18:58:50Z</dcterms:created>
  <dcterms:modified xsi:type="dcterms:W3CDTF">2010-11-02T18:59:30Z</dcterms:modified>
</cp:coreProperties>
</file>